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  <p:sldMasterId id="214748369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70" r:id="rId10"/>
    <p:sldId id="264" r:id="rId11"/>
    <p:sldId id="265" r:id="rId12"/>
    <p:sldId id="262" r:id="rId13"/>
    <p:sldId id="263" r:id="rId14"/>
    <p:sldId id="269" r:id="rId15"/>
    <p:sldId id="271" r:id="rId16"/>
    <p:sldId id="267" r:id="rId17"/>
    <p:sldId id="268" r:id="rId18"/>
    <p:sldId id="266" r:id="rId19"/>
    <p:sldId id="273" r:id="rId20"/>
    <p:sldId id="272" r:id="rId21"/>
    <p:sldId id="277" r:id="rId22"/>
    <p:sldId id="275" r:id="rId23"/>
    <p:sldId id="274" r:id="rId24"/>
    <p:sldId id="279" r:id="rId25"/>
    <p:sldId id="278" r:id="rId26"/>
    <p:sldId id="27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ECDB561-6F77-422A-8478-9501CC300D59}">
  <a:tblStyle styleId="{9ECDB561-6F77-422A-8478-9501CC300D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0E2D05-6263-4A4C-BE8C-05908E52439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067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9dd8b9f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519dd8b9f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Eukaryotic mRNA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DNA is transcribed to produce heterogeneous nuclear RNA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 dirty="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mixed introns and exons with poly A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 dirty="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intron - intervening sequence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 dirty="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exon - coding sequence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 dirty="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poly A tail - stability?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Splicing produces final mRNA without introns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Ribosomal RNA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Ribosomes are about 2/3 RNA, 1/3 protein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000000"/>
                </a:solidFill>
              </a:rPr>
              <a:t>rRNA</a:t>
            </a:r>
            <a:r>
              <a:rPr lang="en-US" dirty="0">
                <a:solidFill>
                  <a:srgbClr val="000000"/>
                </a:solidFill>
              </a:rPr>
              <a:t> serves as a scaffold for ribosomal proteins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23S </a:t>
            </a:r>
            <a:r>
              <a:rPr lang="en-US" dirty="0" err="1">
                <a:solidFill>
                  <a:srgbClr val="000000"/>
                </a:solidFill>
              </a:rPr>
              <a:t>rRNA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i="1" dirty="0">
                <a:solidFill>
                  <a:srgbClr val="000000"/>
                </a:solidFill>
              </a:rPr>
              <a:t>E. coli</a:t>
            </a:r>
            <a:r>
              <a:rPr lang="en-US" dirty="0">
                <a:solidFill>
                  <a:srgbClr val="000000"/>
                </a:solidFill>
              </a:rPr>
              <a:t> is the </a:t>
            </a:r>
            <a:r>
              <a:rPr lang="en-US" dirty="0" err="1">
                <a:solidFill>
                  <a:srgbClr val="000000"/>
                </a:solidFill>
              </a:rPr>
              <a:t>peptidyl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transferase</a:t>
            </a:r>
            <a:r>
              <a:rPr lang="en-US" dirty="0">
                <a:solidFill>
                  <a:srgbClr val="000000"/>
                </a:solidFill>
              </a:rPr>
              <a:t>!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68" name="Google Shape;2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19dd8b9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519dd8b9f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19dd8b9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19dd8b9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/>
        </p:nvSpPr>
        <p:spPr>
          <a:xfrm>
            <a:off x="3884026" y="8686487"/>
            <a:ext cx="2972421" cy="45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b" anchorCtr="0">
            <a:noAutofit/>
          </a:bodyPr>
          <a:lstStyle/>
          <a:p>
            <a:pPr algn="r">
              <a:buSzPts val="1300"/>
              <a:buFont typeface="Times New Roman"/>
              <a:buNone/>
            </a:pPr>
            <a:fld id="{00000000-1234-1234-1234-123412341234}" type="slidenum">
              <a:rPr lang="en-US" sz="1300" b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1300"/>
                <a:buFont typeface="Times New Roman"/>
                <a:buNone/>
              </a:pPr>
              <a:t>4</a:t>
            </a:fld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prstGeom prst="rect">
            <a:avLst/>
          </a:prstGeom>
        </p:spPr>
        <p:txBody>
          <a:bodyPr spcFirstLastPara="1" wrap="square" lIns="91408" tIns="45704" rIns="91408" bIns="4570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60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1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60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1" y="2150851"/>
            <a:ext cx="852060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1" y="2150851"/>
            <a:ext cx="852060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4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4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5429251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466851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4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3028950" y="-857249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2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83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4" y="204790"/>
            <a:ext cx="5111749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0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85804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4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9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5804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85804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4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3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8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5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1" y="2150851"/>
            <a:ext cx="852060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31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9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69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2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4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42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012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388620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042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4" y="1369221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735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154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7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4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4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2" y="4686300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4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39002" y="4885134"/>
            <a:ext cx="190500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273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○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■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●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○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■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●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○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mbria"/>
              <a:buChar char="■"/>
              <a:defRPr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5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stolaf.edu/people/giannini/flashanimat/molgenetics/translation.swf" TargetMode="External"/><Relationship Id="rId4" Type="http://schemas.openxmlformats.org/officeDocument/2006/relationships/hyperlink" Target="http://www.dnai.org/a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ctrTitle"/>
          </p:nvPr>
        </p:nvSpPr>
        <p:spPr>
          <a:xfrm>
            <a:off x="311701" y="210251"/>
            <a:ext cx="8520601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41"/>
          <p:cNvSpPr txBox="1">
            <a:spLocks noGrp="1"/>
          </p:cNvSpPr>
          <p:nvPr>
            <p:ph type="subTitle" idx="1"/>
          </p:nvPr>
        </p:nvSpPr>
        <p:spPr>
          <a:xfrm>
            <a:off x="311701" y="2300101"/>
            <a:ext cx="8520601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 of genetic information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934" y="3403218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 idx="4294967295"/>
          </p:nvPr>
        </p:nvSpPr>
        <p:spPr>
          <a:xfrm>
            <a:off x="76204" y="0"/>
            <a:ext cx="277494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/>
          </a:p>
        </p:txBody>
      </p:sp>
      <p:pic>
        <p:nvPicPr>
          <p:cNvPr id="278" name="Google Shape;278;p29" descr="Proteintransl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966" y="1200151"/>
            <a:ext cx="5191125" cy="297656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 txBox="1"/>
          <p:nvPr/>
        </p:nvSpPr>
        <p:spPr>
          <a:xfrm>
            <a:off x="422278" y="501256"/>
            <a:ext cx="8397876" cy="71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9062" indent="-177800">
              <a:buSzPts val="2800"/>
              <a:buFont typeface="Times New Roman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Ribosomes use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tRNAs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to “read” messenger RNA and assemble the amino acids they carry into a new protein.</a:t>
            </a:r>
            <a:endParaRPr dirty="0"/>
          </a:p>
        </p:txBody>
      </p:sp>
      <p:sp>
        <p:nvSpPr>
          <p:cNvPr id="280" name="Google Shape;280;p29"/>
          <p:cNvSpPr/>
          <p:nvPr/>
        </p:nvSpPr>
        <p:spPr>
          <a:xfrm>
            <a:off x="68279" y="4195753"/>
            <a:ext cx="568686" cy="346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3469" y="37000"/>
                </a:moveTo>
                <a:lnTo>
                  <a:pt x="23469" y="54813"/>
                </a:lnTo>
                <a:lnTo>
                  <a:pt x="28390" y="54813"/>
                </a:lnTo>
                <a:lnTo>
                  <a:pt x="29912" y="52779"/>
                </a:lnTo>
                <a:lnTo>
                  <a:pt x="31333" y="52779"/>
                </a:lnTo>
                <a:lnTo>
                  <a:pt x="31333" y="79967"/>
                </a:lnTo>
                <a:lnTo>
                  <a:pt x="81006" y="79967"/>
                </a:lnTo>
                <a:lnTo>
                  <a:pt x="81006" y="70592"/>
                </a:lnTo>
                <a:lnTo>
                  <a:pt x="88870" y="70592"/>
                </a:lnTo>
                <a:lnTo>
                  <a:pt x="93132" y="75750"/>
                </a:lnTo>
                <a:lnTo>
                  <a:pt x="96531" y="75750"/>
                </a:lnTo>
                <a:lnTo>
                  <a:pt x="96531" y="42625"/>
                </a:lnTo>
                <a:lnTo>
                  <a:pt x="93132" y="42625"/>
                </a:lnTo>
                <a:lnTo>
                  <a:pt x="90189" y="46217"/>
                </a:lnTo>
                <a:lnTo>
                  <a:pt x="81006" y="46217"/>
                </a:lnTo>
                <a:lnTo>
                  <a:pt x="81006" y="42625"/>
                </a:lnTo>
                <a:lnTo>
                  <a:pt x="78113" y="38875"/>
                </a:lnTo>
                <a:lnTo>
                  <a:pt x="29912" y="38875"/>
                </a:lnTo>
                <a:lnTo>
                  <a:pt x="28390" y="37000"/>
                </a:lnTo>
                <a:close/>
              </a:path>
              <a:path w="120000" h="120000" fill="darken" extrusionOk="0">
                <a:moveTo>
                  <a:pt x="23469" y="37000"/>
                </a:moveTo>
                <a:lnTo>
                  <a:pt x="23469" y="54813"/>
                </a:lnTo>
                <a:lnTo>
                  <a:pt x="28390" y="54813"/>
                </a:lnTo>
                <a:lnTo>
                  <a:pt x="29912" y="52779"/>
                </a:lnTo>
                <a:lnTo>
                  <a:pt x="31333" y="52779"/>
                </a:lnTo>
                <a:lnTo>
                  <a:pt x="31333" y="79967"/>
                </a:lnTo>
                <a:lnTo>
                  <a:pt x="81006" y="79967"/>
                </a:lnTo>
                <a:lnTo>
                  <a:pt x="81006" y="70592"/>
                </a:lnTo>
                <a:lnTo>
                  <a:pt x="88870" y="70592"/>
                </a:lnTo>
                <a:lnTo>
                  <a:pt x="93132" y="75750"/>
                </a:lnTo>
                <a:lnTo>
                  <a:pt x="96531" y="75750"/>
                </a:lnTo>
                <a:lnTo>
                  <a:pt x="96531" y="42625"/>
                </a:lnTo>
                <a:lnTo>
                  <a:pt x="93132" y="42625"/>
                </a:lnTo>
                <a:lnTo>
                  <a:pt x="90189" y="46217"/>
                </a:lnTo>
                <a:lnTo>
                  <a:pt x="81006" y="46217"/>
                </a:lnTo>
                <a:lnTo>
                  <a:pt x="81006" y="42625"/>
                </a:lnTo>
                <a:lnTo>
                  <a:pt x="78113" y="38875"/>
                </a:lnTo>
                <a:lnTo>
                  <a:pt x="29912" y="38875"/>
                </a:lnTo>
                <a:lnTo>
                  <a:pt x="28390" y="37000"/>
                </a:lnTo>
                <a:close/>
              </a:path>
              <a:path w="120000" h="120000" fill="none" extrusionOk="0">
                <a:moveTo>
                  <a:pt x="23469" y="37000"/>
                </a:moveTo>
                <a:lnTo>
                  <a:pt x="28390" y="37000"/>
                </a:lnTo>
                <a:lnTo>
                  <a:pt x="29912" y="38875"/>
                </a:lnTo>
                <a:lnTo>
                  <a:pt x="78113" y="38875"/>
                </a:lnTo>
                <a:lnTo>
                  <a:pt x="81006" y="42625"/>
                </a:lnTo>
                <a:lnTo>
                  <a:pt x="81006" y="46217"/>
                </a:lnTo>
                <a:lnTo>
                  <a:pt x="90189" y="46217"/>
                </a:lnTo>
                <a:lnTo>
                  <a:pt x="93132" y="42625"/>
                </a:lnTo>
                <a:lnTo>
                  <a:pt x="96531" y="42625"/>
                </a:lnTo>
                <a:lnTo>
                  <a:pt x="96531" y="75750"/>
                </a:lnTo>
                <a:lnTo>
                  <a:pt x="93132" y="75750"/>
                </a:lnTo>
                <a:lnTo>
                  <a:pt x="88870" y="70592"/>
                </a:lnTo>
                <a:lnTo>
                  <a:pt x="81006" y="70592"/>
                </a:lnTo>
                <a:lnTo>
                  <a:pt x="81006" y="79967"/>
                </a:lnTo>
                <a:lnTo>
                  <a:pt x="31333" y="79967"/>
                </a:lnTo>
                <a:lnTo>
                  <a:pt x="31333" y="52779"/>
                </a:lnTo>
                <a:lnTo>
                  <a:pt x="29912" y="52779"/>
                </a:lnTo>
                <a:lnTo>
                  <a:pt x="28390" y="54813"/>
                </a:lnTo>
                <a:lnTo>
                  <a:pt x="23469" y="54813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685803" y="4140996"/>
            <a:ext cx="8231188" cy="53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  <a:buFont typeface="Times New Roman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DNA-Interactive: </a:t>
            </a:r>
            <a:r>
              <a:rPr lang="en-US" sz="2000" u="sng" dirty="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http://www.dnai.org/a/index.html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DNA-Interactive: http://www.dnai.org/a/index.html or </a:t>
            </a:r>
            <a:r>
              <a:rPr lang="en-US" sz="2000" u="sng" dirty="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http://www.stolaf.edu/people/giannini/flashanimat/molgenetics/translation.swf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283" name="Google Shape;283;p29"/>
          <p:cNvSpPr txBox="1"/>
          <p:nvPr/>
        </p:nvSpPr>
        <p:spPr>
          <a:xfrm>
            <a:off x="0" y="4958956"/>
            <a:ext cx="4572000" cy="18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000"/>
              <a:buFont typeface="Times New Roman"/>
              <a:buNone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Source: http://commons.wikimedia.org/wiki/File:Proteintransl.jpg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2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t="39897" r="27135" b="13538"/>
          <a:stretch/>
        </p:blipFill>
        <p:spPr bwMode="auto">
          <a:xfrm>
            <a:off x="742519" y="336886"/>
            <a:ext cx="7982094" cy="422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30552" r="28192" b="28628"/>
          <a:stretch/>
        </p:blipFill>
        <p:spPr bwMode="auto">
          <a:xfrm>
            <a:off x="522518" y="297155"/>
            <a:ext cx="8119596" cy="441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16910" r="26923" b="18474"/>
          <a:stretch/>
        </p:blipFill>
        <p:spPr bwMode="auto">
          <a:xfrm>
            <a:off x="1203159" y="233758"/>
            <a:ext cx="6827061" cy="45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33538" r="26558" b="23077"/>
          <a:stretch/>
        </p:blipFill>
        <p:spPr bwMode="auto">
          <a:xfrm>
            <a:off x="625643" y="375991"/>
            <a:ext cx="7927092" cy="41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/>
        </p:nvSpPr>
        <p:spPr>
          <a:xfrm>
            <a:off x="2000684" y="0"/>
            <a:ext cx="5788908" cy="48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509"/>
              <a:buFont typeface="Calibri"/>
              <a:buNone/>
            </a:pPr>
            <a:r>
              <a:rPr lang="en-US" sz="3000" dirty="0" smtClean="0"/>
              <a:t>Ribosomes and ribosomal RNAs</a:t>
            </a:r>
            <a:endParaRPr sz="3000" dirty="0"/>
          </a:p>
        </p:txBody>
      </p:sp>
      <p:pic>
        <p:nvPicPr>
          <p:cNvPr id="271" name="Google Shape;271;p36" descr="D:\Garrett\ch11\GA11_25.GIF"/>
          <p:cNvPicPr preferRelativeResize="0"/>
          <p:nvPr/>
        </p:nvPicPr>
        <p:blipFill rotWithShape="1">
          <a:blip r:embed="rId3">
            <a:alphaModFix/>
          </a:blip>
          <a:srcRect l="3195" t="20060" r="3363" b="10763"/>
          <a:stretch/>
        </p:blipFill>
        <p:spPr>
          <a:xfrm>
            <a:off x="990027" y="481263"/>
            <a:ext cx="7953876" cy="436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9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17846" r="24999" b="12924"/>
          <a:stretch/>
        </p:blipFill>
        <p:spPr bwMode="auto">
          <a:xfrm>
            <a:off x="735646" y="206256"/>
            <a:ext cx="7115819" cy="48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20513" r="25404" b="4616"/>
          <a:stretch/>
        </p:blipFill>
        <p:spPr bwMode="auto">
          <a:xfrm>
            <a:off x="694397" y="119575"/>
            <a:ext cx="7485705" cy="49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14040" r="27442" b="20626"/>
          <a:stretch/>
        </p:blipFill>
        <p:spPr bwMode="auto">
          <a:xfrm>
            <a:off x="695906" y="-1"/>
            <a:ext cx="7877454" cy="491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23077" r="26846" b="44718"/>
          <a:stretch/>
        </p:blipFill>
        <p:spPr bwMode="auto">
          <a:xfrm>
            <a:off x="439534" y="996902"/>
            <a:ext cx="8243829" cy="334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>
            <a:spLocks noGrp="1"/>
          </p:cNvSpPr>
          <p:nvPr>
            <p:ph type="ctrTitle"/>
          </p:nvPr>
        </p:nvSpPr>
        <p:spPr>
          <a:xfrm>
            <a:off x="165774" y="310075"/>
            <a:ext cx="8520601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42"/>
          <p:cNvSpPr txBox="1">
            <a:spLocks noGrp="1"/>
          </p:cNvSpPr>
          <p:nvPr>
            <p:ph type="subTitle" idx="1"/>
          </p:nvPr>
        </p:nvSpPr>
        <p:spPr>
          <a:xfrm>
            <a:off x="165775" y="1512076"/>
            <a:ext cx="87579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ribosome cycle and fidelity of translation;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the genetic code, tRNA, mRNA, codon, anticodon;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structure of tRNA and the mechanism of its charging;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scanning model of translation;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mechanism of translation and its phases;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structure of ribosomes and polysomes.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29949" r="25461" b="25230"/>
          <a:stretch/>
        </p:blipFill>
        <p:spPr bwMode="auto">
          <a:xfrm>
            <a:off x="101669" y="56272"/>
            <a:ext cx="8712325" cy="48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83" y="82503"/>
            <a:ext cx="6675809" cy="47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6969" y="4645674"/>
            <a:ext cx="4351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Carihuer</a:t>
            </a:r>
            <a:r>
              <a:rPr lang="en-US" sz="1200" dirty="0"/>
              <a:t> - Own work, CC BY-SA </a:t>
            </a:r>
            <a:r>
              <a:rPr lang="en-US" sz="1200" dirty="0" smtClean="0"/>
              <a:t>4.0, https</a:t>
            </a:r>
            <a:r>
              <a:rPr lang="en-US" sz="1200" dirty="0"/>
              <a:t>://commons.wikimedia.org/w/index.php?curid=69627732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653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99380"/>
            <a:ext cx="6589827" cy="42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140" y="4503248"/>
            <a:ext cx="816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Richard Wheeler (</a:t>
            </a:r>
            <a:r>
              <a:rPr lang="en-US" dirty="0" err="1"/>
              <a:t>Zephyris</a:t>
            </a:r>
            <a:r>
              <a:rPr lang="en-US" dirty="0"/>
              <a:t>) 2005; The process of initiation of translation in eukaryotes.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19487" r="27596" b="9231"/>
          <a:stretch/>
        </p:blipFill>
        <p:spPr bwMode="auto">
          <a:xfrm>
            <a:off x="852527" y="105773"/>
            <a:ext cx="7707084" cy="488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>
            <a:spLocks noGrp="1"/>
          </p:cNvSpPr>
          <p:nvPr>
            <p:ph type="ctrTitle"/>
          </p:nvPr>
        </p:nvSpPr>
        <p:spPr>
          <a:xfrm>
            <a:off x="311701" y="365150"/>
            <a:ext cx="8520601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latin typeface="Cambria"/>
                <a:ea typeface="Cambria"/>
                <a:cs typeface="Cambria"/>
                <a:sym typeface="Cambria"/>
              </a:rPr>
              <a:t>Literature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43"/>
          <p:cNvSpPr txBox="1">
            <a:spLocks noGrp="1"/>
          </p:cNvSpPr>
          <p:nvPr>
            <p:ph type="subTitle" idx="1"/>
          </p:nvPr>
        </p:nvSpPr>
        <p:spPr>
          <a:xfrm>
            <a:off x="311700" y="1442875"/>
            <a:ext cx="81765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333-362;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Russell, pp. 102-130;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Weaver, pp. 522-601.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 idx="4294967295"/>
          </p:nvPr>
        </p:nvSpPr>
        <p:spPr>
          <a:xfrm>
            <a:off x="95250" y="78581"/>
            <a:ext cx="35814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768350" y="675085"/>
            <a:ext cx="2068512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200"/>
              <a:buFont typeface="Times New Roman"/>
              <a:buNone/>
            </a:pPr>
            <a:r>
              <a:rPr lang="en-US" sz="3200" b="1" u="sng">
                <a:latin typeface="Times New Roman"/>
                <a:ea typeface="Times New Roman"/>
                <a:cs typeface="Times New Roman"/>
                <a:sym typeface="Times New Roman"/>
              </a:rPr>
              <a:t>DNA/RNA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804862" y="2105025"/>
            <a:ext cx="18414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503237" y="1133476"/>
            <a:ext cx="2235200" cy="145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Adenine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Cytosine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Guanine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Thymine/Uracil</a:t>
            </a:r>
            <a:endParaRPr/>
          </a:p>
          <a:p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3" name="Google Shape;213;p24"/>
          <p:cNvCxnSpPr/>
          <p:nvPr/>
        </p:nvCxnSpPr>
        <p:spPr>
          <a:xfrm rot="10800000" flipH="1">
            <a:off x="3355979" y="1682356"/>
            <a:ext cx="796924" cy="2381"/>
          </a:xfrm>
          <a:prstGeom prst="straightConnector1">
            <a:avLst/>
          </a:prstGeom>
          <a:noFill/>
          <a:ln w="952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4" name="Google Shape;214;p24"/>
          <p:cNvSpPr txBox="1"/>
          <p:nvPr/>
        </p:nvSpPr>
        <p:spPr>
          <a:xfrm>
            <a:off x="5472118" y="672704"/>
            <a:ext cx="1470025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200"/>
              <a:buFont typeface="Times New Roman"/>
              <a:buNone/>
            </a:pPr>
            <a:r>
              <a:rPr lang="en-US" sz="3200" b="1" u="sng"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4729166" y="1137048"/>
            <a:ext cx="3838574" cy="339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Alanine 	Arginine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Asparagine 	Aspartate Cysteine 	Glutamine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Glutamate	Glycine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Histidine	Isoleucine 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Leucine 	Lysine 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Methionine 	Phenylalanine 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Proline		Serine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Threonine 	Tyrosine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Tryptophan 	Valine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8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/>
        </p:nvSpPr>
        <p:spPr>
          <a:xfrm>
            <a:off x="1041401" y="1016796"/>
            <a:ext cx="2970212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1" indent="-227011">
              <a:buSzPts val="3200"/>
              <a:buFont typeface="Times New Roman"/>
              <a:buNone/>
            </a:pPr>
            <a:r>
              <a:rPr lang="en-US" sz="3200" b="1" u="sng">
                <a:latin typeface="Times New Roman"/>
                <a:ea typeface="Times New Roman"/>
                <a:cs typeface="Times New Roman"/>
                <a:sym typeface="Times New Roman"/>
              </a:rPr>
              <a:t>One-letter code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1581156" y="1516857"/>
            <a:ext cx="1876425" cy="153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T/U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4787907" y="1015604"/>
            <a:ext cx="3292475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1" indent="-227011">
              <a:buSzPts val="3200"/>
              <a:buFont typeface="Times New Roman"/>
              <a:buNone/>
            </a:pPr>
            <a:r>
              <a:rPr lang="en-US" sz="3200" b="1" u="sng">
                <a:latin typeface="Times New Roman"/>
                <a:ea typeface="Times New Roman"/>
                <a:cs typeface="Times New Roman"/>
                <a:sym typeface="Times New Roman"/>
              </a:rPr>
              <a:t>Two-letter code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4465644" y="1515666"/>
            <a:ext cx="3705225" cy="153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AA	CA	GA	UA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AG	CG	GG	UG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AC	CC	GC	UC</a:t>
            </a:r>
            <a:endParaRPr/>
          </a:p>
          <a:p>
            <a:pPr marL="227011" indent="-227011" algn="ctr"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AU	CU	GU	UU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86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36000" r="24365" b="4923"/>
          <a:stretch/>
        </p:blipFill>
        <p:spPr bwMode="auto">
          <a:xfrm>
            <a:off x="749396" y="268132"/>
            <a:ext cx="7961468" cy="445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title" idx="4294967295"/>
          </p:nvPr>
        </p:nvSpPr>
        <p:spPr>
          <a:xfrm>
            <a:off x="76200" y="1"/>
            <a:ext cx="8126412" cy="45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 in DNA/RNA form </a:t>
            </a:r>
            <a:r>
              <a:rPr lang="en-US" sz="32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triplet code</a:t>
            </a:r>
            <a:endParaRPr/>
          </a:p>
        </p:txBody>
      </p:sp>
      <p:graphicFrame>
        <p:nvGraphicFramePr>
          <p:cNvPr id="310" name="Google Shape;310;p33"/>
          <p:cNvGraphicFramePr/>
          <p:nvPr>
            <p:extLst>
              <p:ext uri="{D42A27DB-BD31-4B8C-83A1-F6EECF244321}">
                <p14:modId xmlns:p14="http://schemas.microsoft.com/office/powerpoint/2010/main" val="2264350064"/>
              </p:ext>
            </p:extLst>
          </p:nvPr>
        </p:nvGraphicFramePr>
        <p:xfrm>
          <a:off x="426262" y="695326"/>
          <a:ext cx="8385929" cy="4239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4208"/>
                <a:gridCol w="509938"/>
                <a:gridCol w="717202"/>
                <a:gridCol w="921179"/>
                <a:gridCol w="674433"/>
                <a:gridCol w="787923"/>
                <a:gridCol w="662905"/>
                <a:gridCol w="866883"/>
                <a:gridCol w="676065"/>
                <a:gridCol w="842219"/>
                <a:gridCol w="488541"/>
                <a:gridCol w="674433"/>
              </a:tblGrid>
              <a:tr h="2129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Second Base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29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5592"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First base</a:t>
                      </a:r>
                      <a:endParaRPr sz="2000" dirty="0"/>
                    </a:p>
                  </a:txBody>
                  <a:tcPr marL="45724" marR="45724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</a:t>
                      </a:r>
                      <a:r>
                        <a:rPr lang="en-US" sz="1200" b="0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(F)</a:t>
                      </a:r>
                      <a:endParaRPr sz="1100" dirty="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 (S)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UAU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 (Y)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UGU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 (C)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Third base</a:t>
                      </a:r>
                      <a:endParaRPr sz="2000" dirty="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UAC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UGC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 (L)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UAA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1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UGA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UAG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1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UGG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Trp (W)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 (L)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 (P)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 (H)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CGU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 (R)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CGC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Gln (Q)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CGA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CGG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 (I)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 (T)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Asn (N)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 (S)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 (K)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 (R)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 (M) </a:t>
                      </a: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FF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1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 (V) 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GCU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 (A)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 (D)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GGU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 (G)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GCC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GGC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GCA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 (E)</a:t>
                      </a:r>
                      <a:endParaRPr sz="1100"/>
                    </a:p>
                  </a:txBody>
                  <a:tcPr marL="45724" marR="45724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GGA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GCG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GGG</a:t>
                      </a:r>
                      <a:endParaRPr sz="110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200" b="0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endParaRPr sz="1100" dirty="0"/>
                    </a:p>
                  </a:txBody>
                  <a:tcPr marL="45724" marR="45724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1" name="Google Shape;311;p33"/>
          <p:cNvSpPr txBox="1"/>
          <p:nvPr/>
        </p:nvSpPr>
        <p:spPr>
          <a:xfrm>
            <a:off x="541337" y="695326"/>
            <a:ext cx="1954212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Codon Table: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5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/>
        </p:nvSpPr>
        <p:spPr>
          <a:xfrm>
            <a:off x="117478" y="1203723"/>
            <a:ext cx="8496300" cy="4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1C01"/>
              </a:buClr>
              <a:buSzPts val="3000"/>
              <a:buFont typeface="Courier New"/>
              <a:buNone/>
            </a:pPr>
            <a:r>
              <a:rPr lang="en-US" sz="3000" b="1">
                <a:solidFill>
                  <a:srgbClr val="FF1C01"/>
                </a:solidFill>
                <a:latin typeface="Courier New"/>
                <a:ea typeface="Courier New"/>
                <a:cs typeface="Courier New"/>
                <a:sym typeface="Courier New"/>
              </a:rPr>
              <a:t>5’CAC GGU CGA UGA GGU UAC AUA AC… 3’</a:t>
            </a:r>
            <a:endParaRPr/>
          </a:p>
        </p:txBody>
      </p:sp>
      <p:sp>
        <p:nvSpPr>
          <p:cNvPr id="326" name="Google Shape;326;p35"/>
          <p:cNvSpPr txBox="1"/>
          <p:nvPr/>
        </p:nvSpPr>
        <p:spPr>
          <a:xfrm>
            <a:off x="109544" y="2153842"/>
            <a:ext cx="8726487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1C01"/>
              </a:buClr>
              <a:buSzPts val="3000"/>
              <a:buFont typeface="Courier New"/>
              <a:buNone/>
            </a:pPr>
            <a:r>
              <a:rPr lang="en-US" sz="3000" b="1">
                <a:solidFill>
                  <a:srgbClr val="FF1C01"/>
                </a:solidFill>
                <a:latin typeface="Courier New"/>
                <a:ea typeface="Courier New"/>
                <a:cs typeface="Courier New"/>
                <a:sym typeface="Courier New"/>
              </a:rPr>
              <a:t>5’C ACG GUC GAU GAG GUU ACA UAA C… 3’</a:t>
            </a:r>
            <a:endParaRPr/>
          </a:p>
        </p:txBody>
      </p:sp>
      <p:sp>
        <p:nvSpPr>
          <p:cNvPr id="327" name="Google Shape;327;p35"/>
          <p:cNvSpPr txBox="1"/>
          <p:nvPr/>
        </p:nvSpPr>
        <p:spPr>
          <a:xfrm>
            <a:off x="93663" y="3119439"/>
            <a:ext cx="8496300" cy="4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1C01"/>
              </a:buClr>
              <a:buSzPts val="3000"/>
              <a:buFont typeface="Courier New"/>
              <a:buNone/>
            </a:pPr>
            <a:r>
              <a:rPr lang="en-US" sz="3000" b="1">
                <a:solidFill>
                  <a:srgbClr val="FF1C01"/>
                </a:solidFill>
                <a:latin typeface="Courier New"/>
                <a:ea typeface="Courier New"/>
                <a:cs typeface="Courier New"/>
                <a:sym typeface="Courier New"/>
              </a:rPr>
              <a:t>5’CA CGG UCG AUG AGG UUA CAU AAC… 3’</a:t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0" y="2"/>
            <a:ext cx="66929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Reading Frames</a:t>
            </a:r>
            <a:endParaRPr/>
          </a:p>
        </p:txBody>
      </p:sp>
      <p:sp>
        <p:nvSpPr>
          <p:cNvPr id="330" name="Google Shape;330;p35"/>
          <p:cNvSpPr txBox="1"/>
          <p:nvPr/>
        </p:nvSpPr>
        <p:spPr>
          <a:xfrm>
            <a:off x="55561" y="969169"/>
            <a:ext cx="2398713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Reading frame-1</a:t>
            </a:r>
            <a:endParaRPr/>
          </a:p>
        </p:txBody>
      </p:sp>
      <p:sp>
        <p:nvSpPr>
          <p:cNvPr id="331" name="Google Shape;331;p35"/>
          <p:cNvSpPr txBox="1"/>
          <p:nvPr/>
        </p:nvSpPr>
        <p:spPr>
          <a:xfrm>
            <a:off x="50800" y="1909762"/>
            <a:ext cx="2398713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Reading frame-2</a:t>
            </a:r>
            <a:endParaRPr/>
          </a:p>
        </p:txBody>
      </p:sp>
      <p:sp>
        <p:nvSpPr>
          <p:cNvPr id="332" name="Google Shape;332;p35"/>
          <p:cNvSpPr txBox="1"/>
          <p:nvPr/>
        </p:nvSpPr>
        <p:spPr>
          <a:xfrm>
            <a:off x="46037" y="2925366"/>
            <a:ext cx="2398713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Reading frame-3</a:t>
            </a:r>
            <a:endParaRPr/>
          </a:p>
        </p:txBody>
      </p:sp>
      <p:sp>
        <p:nvSpPr>
          <p:cNvPr id="333" name="Google Shape;333;p35"/>
          <p:cNvSpPr txBox="1"/>
          <p:nvPr/>
        </p:nvSpPr>
        <p:spPr>
          <a:xfrm>
            <a:off x="146050" y="426245"/>
            <a:ext cx="8540750" cy="4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000"/>
              <a:buFont typeface="Courier New"/>
              <a:buNone/>
            </a:pPr>
            <a:r>
              <a:rPr lang="en-US" sz="3000" b="1">
                <a:latin typeface="Courier New"/>
                <a:ea typeface="Courier New"/>
                <a:cs typeface="Courier New"/>
                <a:sym typeface="Courier New"/>
              </a:rPr>
              <a:t>5’CACGGUCGAUGAGGUUACAUAAC… 3’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4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 idx="4294967295"/>
          </p:nvPr>
        </p:nvSpPr>
        <p:spPr>
          <a:xfrm>
            <a:off x="76204" y="0"/>
            <a:ext cx="277494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5356228" y="4632722"/>
            <a:ext cx="299085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8" name="Google Shape;248;p28"/>
          <p:cNvSpPr txBox="1"/>
          <p:nvPr/>
        </p:nvSpPr>
        <p:spPr>
          <a:xfrm>
            <a:off x="4846638" y="4467226"/>
            <a:ext cx="590549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  <a:buFont typeface="Courier"/>
              <a:buNone/>
            </a:pPr>
            <a:r>
              <a:rPr lang="en-US" sz="2000" i="1">
                <a:latin typeface="Courier"/>
                <a:ea typeface="Courier"/>
                <a:cs typeface="Courier"/>
                <a:sym typeface="Courier"/>
              </a:rPr>
              <a:t>5′</a:t>
            </a: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8367712" y="4485085"/>
            <a:ext cx="590549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  <a:buFont typeface="Courier"/>
              <a:buNone/>
            </a:pPr>
            <a:r>
              <a:rPr lang="en-US" sz="2000" i="1">
                <a:latin typeface="Courier"/>
                <a:ea typeface="Courier"/>
                <a:cs typeface="Courier"/>
                <a:sym typeface="Courier"/>
              </a:rPr>
              <a:t>3′</a:t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6816728" y="4261248"/>
            <a:ext cx="915988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200"/>
              <a:buFont typeface="Courier"/>
              <a:buNone/>
            </a:pPr>
            <a:r>
              <a:rPr lang="en-US" sz="3200" dirty="0" smtClean="0">
                <a:latin typeface="Courier"/>
                <a:ea typeface="Courier"/>
                <a:cs typeface="Courier"/>
                <a:sym typeface="Courier"/>
              </a:rPr>
              <a:t>UG</a:t>
            </a:r>
            <a:endParaRPr dirty="0"/>
          </a:p>
        </p:txBody>
      </p:sp>
      <p:sp>
        <p:nvSpPr>
          <p:cNvPr id="251" name="Google Shape;251;p28"/>
          <p:cNvSpPr txBox="1"/>
          <p:nvPr/>
        </p:nvSpPr>
        <p:spPr>
          <a:xfrm>
            <a:off x="5921376" y="4630340"/>
            <a:ext cx="109854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mRNA</a:t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5954711" y="4308872"/>
            <a:ext cx="96361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codon</a:t>
            </a:r>
            <a:endParaRPr/>
          </a:p>
        </p:txBody>
      </p:sp>
      <p:pic>
        <p:nvPicPr>
          <p:cNvPr id="253" name="Google Shape;253;p28" descr="tR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688" y="969172"/>
            <a:ext cx="371475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7418388" y="1062038"/>
            <a:ext cx="184149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6791330" y="4018359"/>
            <a:ext cx="915988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  <a:buFont typeface="Courier"/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AC</a:t>
            </a:r>
            <a:endParaRPr dirty="0"/>
          </a:p>
        </p:txBody>
      </p:sp>
      <p:sp>
        <p:nvSpPr>
          <p:cNvPr id="256" name="Google Shape;256;p28"/>
          <p:cNvSpPr txBox="1"/>
          <p:nvPr/>
        </p:nvSpPr>
        <p:spPr>
          <a:xfrm>
            <a:off x="6048376" y="3412331"/>
            <a:ext cx="404812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7" name="Google Shape;257;p28"/>
          <p:cNvGrpSpPr/>
          <p:nvPr/>
        </p:nvGrpSpPr>
        <p:grpSpPr>
          <a:xfrm>
            <a:off x="5811840" y="2132412"/>
            <a:ext cx="2897188" cy="1960959"/>
            <a:chOff x="3661" y="1791"/>
            <a:chExt cx="1825" cy="1647"/>
          </a:xfrm>
        </p:grpSpPr>
        <p:sp>
          <p:nvSpPr>
            <p:cNvPr id="258" name="Google Shape;258;p28"/>
            <p:cNvSpPr/>
            <p:nvPr/>
          </p:nvSpPr>
          <p:spPr>
            <a:xfrm>
              <a:off x="4458" y="3054"/>
              <a:ext cx="266" cy="3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28"/>
            <p:cNvSpPr txBox="1"/>
            <p:nvPr/>
          </p:nvSpPr>
          <p:spPr>
            <a:xfrm>
              <a:off x="3969" y="1807"/>
              <a:ext cx="234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661" y="2113"/>
              <a:ext cx="275" cy="3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221" y="2118"/>
              <a:ext cx="265" cy="3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4885" y="1791"/>
              <a:ext cx="28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3" name="Google Shape;263;p28"/>
          <p:cNvSpPr txBox="1"/>
          <p:nvPr/>
        </p:nvSpPr>
        <p:spPr>
          <a:xfrm>
            <a:off x="6681790" y="2563415"/>
            <a:ext cx="94614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tRNA</a:t>
            </a:r>
            <a:endParaRPr/>
          </a:p>
        </p:txBody>
      </p:sp>
      <p:sp>
        <p:nvSpPr>
          <p:cNvPr id="264" name="Google Shape;264;p28"/>
          <p:cNvSpPr txBox="1"/>
          <p:nvPr/>
        </p:nvSpPr>
        <p:spPr>
          <a:xfrm>
            <a:off x="7019925" y="915590"/>
            <a:ext cx="1751012" cy="342900"/>
          </a:xfrm>
          <a:prstGeom prst="rect">
            <a:avLst/>
          </a:prstGeom>
          <a:solidFill>
            <a:srgbClr val="7BFF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Amino Acid</a:t>
            </a:r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5395911" y="4063603"/>
            <a:ext cx="147161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anticodon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257180" y="2214564"/>
            <a:ext cx="5178425" cy="102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9062" indent="-177800">
              <a:buSzPts val="2800"/>
              <a:buFont typeface="Calibri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Each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tRNA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carries an amino acid and 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u="sng" dirty="0">
                <a:latin typeface="Calibri"/>
                <a:ea typeface="Calibri"/>
                <a:cs typeface="Calibri"/>
                <a:sym typeface="Calibri"/>
              </a:rPr>
              <a:t>anticodon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complementary to 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codon in the mRNA.</a:t>
            </a:r>
            <a:endParaRPr dirty="0"/>
          </a:p>
        </p:txBody>
      </p:sp>
      <p:sp>
        <p:nvSpPr>
          <p:cNvPr id="267" name="Google Shape;267;p28"/>
          <p:cNvSpPr txBox="1"/>
          <p:nvPr/>
        </p:nvSpPr>
        <p:spPr>
          <a:xfrm>
            <a:off x="257182" y="1410892"/>
            <a:ext cx="5241925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9062" indent="-177800"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Transfer RNA (tRNA) molecules  “interpret” the nucleotide code.</a:t>
            </a:r>
            <a:endParaRPr/>
          </a:p>
        </p:txBody>
      </p:sp>
      <p:sp>
        <p:nvSpPr>
          <p:cNvPr id="269" name="Google Shape;269;p28"/>
          <p:cNvSpPr txBox="1"/>
          <p:nvPr/>
        </p:nvSpPr>
        <p:spPr>
          <a:xfrm>
            <a:off x="0" y="4958953"/>
            <a:ext cx="4572000" cy="18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000"/>
              <a:buFont typeface="Calibri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Source: http://commons.wikimedia.org/wiki/File:Schema_ARNt_448_658.png</a:t>
            </a:r>
            <a:endParaRPr/>
          </a:p>
        </p:txBody>
      </p:sp>
      <p:sp>
        <p:nvSpPr>
          <p:cNvPr id="270" name="Google Shape;270;p28"/>
          <p:cNvSpPr txBox="1"/>
          <p:nvPr/>
        </p:nvSpPr>
        <p:spPr>
          <a:xfrm>
            <a:off x="6300794" y="1103709"/>
            <a:ext cx="657225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287337" y="610792"/>
            <a:ext cx="6824661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9062" indent="-177800"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Messenger RNA (mRNA) carries the nucleotide code for the protein to be made. </a:t>
            </a: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7300912" y="1445419"/>
            <a:ext cx="590549" cy="297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  <a:buFont typeface="Courier"/>
              <a:buNone/>
            </a:pPr>
            <a:r>
              <a:rPr lang="en-US" sz="2000" i="1">
                <a:latin typeface="Courier"/>
                <a:ea typeface="Courier"/>
                <a:cs typeface="Courier"/>
                <a:sym typeface="Courier"/>
              </a:rPr>
              <a:t>5′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18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mbr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585</Words>
  <Application>Microsoft Office PowerPoint</Application>
  <PresentationFormat>Экран (16:9)</PresentationFormat>
  <Paragraphs>210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Simple Light</vt:lpstr>
      <vt:lpstr>Simple Light</vt:lpstr>
      <vt:lpstr>Default Design</vt:lpstr>
      <vt:lpstr>Cambria</vt:lpstr>
      <vt:lpstr>Al-Farabi Kazakh National University Higher School of Medicine</vt:lpstr>
      <vt:lpstr>LEARNING OUTCOMES As a result of the lesson you will be able to:</vt:lpstr>
      <vt:lpstr>Literature</vt:lpstr>
      <vt:lpstr>Translation</vt:lpstr>
      <vt:lpstr>Презентация PowerPoint</vt:lpstr>
      <vt:lpstr>Презентация PowerPoint</vt:lpstr>
      <vt:lpstr>Bases in DNA/RNA form triplet code</vt:lpstr>
      <vt:lpstr>Презентация PowerPoint</vt:lpstr>
      <vt:lpstr>Translation</vt:lpstr>
      <vt:lpstr>Translation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44</cp:revision>
  <dcterms:modified xsi:type="dcterms:W3CDTF">2021-10-22T18:16:02Z</dcterms:modified>
</cp:coreProperties>
</file>